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7" r:id="rId11"/>
    <p:sldId id="265" r:id="rId12"/>
    <p:sldId id="288" r:id="rId13"/>
    <p:sldId id="264" r:id="rId14"/>
    <p:sldId id="289" r:id="rId15"/>
    <p:sldId id="267" r:id="rId16"/>
    <p:sldId id="268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85" autoAdjust="0"/>
    <p:restoredTop sz="85125" autoAdjust="0"/>
  </p:normalViewPr>
  <p:slideViewPr>
    <p:cSldViewPr>
      <p:cViewPr varScale="1">
        <p:scale>
          <a:sx n="74" d="100"/>
          <a:sy n="7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0C41-0541-4269-89B8-5B14BBBF5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BA9F5B8-875B-45BD-953D-AA59B42E410C}">
      <dgm:prSet phldrT="[Text]"/>
      <dgm:spPr/>
      <dgm:t>
        <a:bodyPr/>
        <a:lstStyle/>
        <a:p>
          <a:r>
            <a:rPr lang="en-ZA" dirty="0" smtClean="0"/>
            <a:t>Let’s know ourselves.</a:t>
          </a:r>
          <a:endParaRPr lang="en-ZA" dirty="0"/>
        </a:p>
      </dgm:t>
    </dgm:pt>
    <dgm:pt modelId="{C084F227-001A-41F1-BA34-2EC95EAAE74C}" type="parTrans" cxnId="{AA135D2A-B4B2-4E85-9E72-6C3039672F09}">
      <dgm:prSet/>
      <dgm:spPr/>
      <dgm:t>
        <a:bodyPr/>
        <a:lstStyle/>
        <a:p>
          <a:endParaRPr lang="en-ZA"/>
        </a:p>
      </dgm:t>
    </dgm:pt>
    <dgm:pt modelId="{2C068037-B39F-4E51-B449-9B2893F1B989}" type="sibTrans" cxnId="{AA135D2A-B4B2-4E85-9E72-6C3039672F09}">
      <dgm:prSet/>
      <dgm:spPr/>
      <dgm:t>
        <a:bodyPr/>
        <a:lstStyle/>
        <a:p>
          <a:endParaRPr lang="en-ZA"/>
        </a:p>
      </dgm:t>
    </dgm:pt>
    <dgm:pt modelId="{BDC234DB-7358-4B0D-9981-D30AC03566E8}">
      <dgm:prSet phldrT="[Text]"/>
      <dgm:spPr/>
      <dgm:t>
        <a:bodyPr/>
        <a:lstStyle/>
        <a:p>
          <a:r>
            <a:rPr lang="en-ZA" dirty="0" smtClean="0"/>
            <a:t>Let’s understand the module.</a:t>
          </a:r>
          <a:endParaRPr lang="en-ZA" dirty="0"/>
        </a:p>
      </dgm:t>
    </dgm:pt>
    <dgm:pt modelId="{74AF86FB-06E3-49D4-9CD0-F78D310D9616}" type="parTrans" cxnId="{475A9AF8-8199-458B-A9AC-B44F1BCF6A80}">
      <dgm:prSet/>
      <dgm:spPr/>
      <dgm:t>
        <a:bodyPr/>
        <a:lstStyle/>
        <a:p>
          <a:endParaRPr lang="en-ZA"/>
        </a:p>
      </dgm:t>
    </dgm:pt>
    <dgm:pt modelId="{583F0CC8-5DF8-49F3-8581-26D624AEA0D4}" type="sibTrans" cxnId="{475A9AF8-8199-458B-A9AC-B44F1BCF6A80}">
      <dgm:prSet/>
      <dgm:spPr/>
      <dgm:t>
        <a:bodyPr/>
        <a:lstStyle/>
        <a:p>
          <a:endParaRPr lang="en-ZA"/>
        </a:p>
      </dgm:t>
    </dgm:pt>
    <dgm:pt modelId="{AEF3A7E2-785A-448A-8FF0-37BB9E5F399F}">
      <dgm:prSet phldrT="[Text]"/>
      <dgm:spPr/>
      <dgm:t>
        <a:bodyPr/>
        <a:lstStyle/>
        <a:p>
          <a:r>
            <a:rPr lang="en-ZA" dirty="0" smtClean="0"/>
            <a:t>Let’s understand the assessment tasks.</a:t>
          </a:r>
          <a:endParaRPr lang="en-ZA" dirty="0"/>
        </a:p>
      </dgm:t>
    </dgm:pt>
    <dgm:pt modelId="{C715D15F-4003-4AC3-ACD6-CB68C960521C}" type="parTrans" cxnId="{786DFF73-872E-4942-A22F-3360850D3D2A}">
      <dgm:prSet/>
      <dgm:spPr/>
      <dgm:t>
        <a:bodyPr/>
        <a:lstStyle/>
        <a:p>
          <a:endParaRPr lang="en-ZA"/>
        </a:p>
      </dgm:t>
    </dgm:pt>
    <dgm:pt modelId="{6EC47E15-1B85-4B12-BDDA-5E1AEE0574EA}" type="sibTrans" cxnId="{786DFF73-872E-4942-A22F-3360850D3D2A}">
      <dgm:prSet/>
      <dgm:spPr/>
      <dgm:t>
        <a:bodyPr/>
        <a:lstStyle/>
        <a:p>
          <a:endParaRPr lang="en-ZA"/>
        </a:p>
      </dgm:t>
    </dgm:pt>
    <dgm:pt modelId="{FD6314DA-767A-4C6E-8FDB-6155F7302D9A}" type="pres">
      <dgm:prSet presAssocID="{55590C41-0541-4269-89B8-5B14BBBF5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6DC6E207-07AF-4A53-BBD9-85012B78B559}" type="pres">
      <dgm:prSet presAssocID="{55590C41-0541-4269-89B8-5B14BBBF592C}" presName="Name1" presStyleCnt="0"/>
      <dgm:spPr/>
    </dgm:pt>
    <dgm:pt modelId="{10AEBA3A-66EE-4F63-A322-9623F1E20286}" type="pres">
      <dgm:prSet presAssocID="{55590C41-0541-4269-89B8-5B14BBBF592C}" presName="cycle" presStyleCnt="0"/>
      <dgm:spPr/>
    </dgm:pt>
    <dgm:pt modelId="{8A2F8CF5-6F56-46F2-BAC4-DD8F3FC4E6F8}" type="pres">
      <dgm:prSet presAssocID="{55590C41-0541-4269-89B8-5B14BBBF592C}" presName="srcNode" presStyleLbl="node1" presStyleIdx="0" presStyleCnt="3"/>
      <dgm:spPr/>
    </dgm:pt>
    <dgm:pt modelId="{D5F5539F-7760-43F7-9CB9-AAA8CEEAF0C7}" type="pres">
      <dgm:prSet presAssocID="{55590C41-0541-4269-89B8-5B14BBBF592C}" presName="conn" presStyleLbl="parChTrans1D2" presStyleIdx="0" presStyleCnt="1"/>
      <dgm:spPr/>
      <dgm:t>
        <a:bodyPr/>
        <a:lstStyle/>
        <a:p>
          <a:endParaRPr lang="en-ZA"/>
        </a:p>
      </dgm:t>
    </dgm:pt>
    <dgm:pt modelId="{2FA84E69-0EA8-4167-A6F7-C2E43B04BD3E}" type="pres">
      <dgm:prSet presAssocID="{55590C41-0541-4269-89B8-5B14BBBF592C}" presName="extraNode" presStyleLbl="node1" presStyleIdx="0" presStyleCnt="3"/>
      <dgm:spPr/>
    </dgm:pt>
    <dgm:pt modelId="{E494BF04-8DEE-4E7D-B02C-A2095D6A4479}" type="pres">
      <dgm:prSet presAssocID="{55590C41-0541-4269-89B8-5B14BBBF592C}" presName="dstNode" presStyleLbl="node1" presStyleIdx="0" presStyleCnt="3"/>
      <dgm:spPr/>
    </dgm:pt>
    <dgm:pt modelId="{39BD3975-2912-4689-A8ED-3909B04D7A4F}" type="pres">
      <dgm:prSet presAssocID="{1BA9F5B8-875B-45BD-953D-AA59B42E410C}" presName="text_1" presStyleLbl="node1" presStyleIdx="0" presStyleCnt="3" custLinFactNeighborX="941" custLinFactNeighborY="-190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F177CE-3C1D-47BF-B036-F3548314EA64}" type="pres">
      <dgm:prSet presAssocID="{1BA9F5B8-875B-45BD-953D-AA59B42E410C}" presName="accent_1" presStyleCnt="0"/>
      <dgm:spPr/>
    </dgm:pt>
    <dgm:pt modelId="{76A307EA-1422-431B-BC3C-2FDB6EA56677}" type="pres">
      <dgm:prSet presAssocID="{1BA9F5B8-875B-45BD-953D-AA59B42E410C}" presName="accentRepeatNode" presStyleLbl="solidFgAcc1" presStyleIdx="0" presStyleCnt="3"/>
      <dgm:spPr/>
    </dgm:pt>
    <dgm:pt modelId="{18CC80A4-935D-4253-9620-491DE576AABD}" type="pres">
      <dgm:prSet presAssocID="{BDC234DB-7358-4B0D-9981-D30AC03566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A6CA2A-0CEB-49E6-9E89-9C689AEFEEC1}" type="pres">
      <dgm:prSet presAssocID="{BDC234DB-7358-4B0D-9981-D30AC03566E8}" presName="accent_2" presStyleCnt="0"/>
      <dgm:spPr/>
    </dgm:pt>
    <dgm:pt modelId="{65B30A4B-3D40-445D-B9D7-523523A9CC4F}" type="pres">
      <dgm:prSet presAssocID="{BDC234DB-7358-4B0D-9981-D30AC03566E8}" presName="accentRepeatNode" presStyleLbl="solidFgAcc1" presStyleIdx="1" presStyleCnt="3"/>
      <dgm:spPr/>
    </dgm:pt>
    <dgm:pt modelId="{6078DBE6-8C47-48FA-B287-943105849BD9}" type="pres">
      <dgm:prSet presAssocID="{AEF3A7E2-785A-448A-8FF0-37BB9E5F39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A8C7AB-934E-4D33-A281-C8322BA466D3}" type="pres">
      <dgm:prSet presAssocID="{AEF3A7E2-785A-448A-8FF0-37BB9E5F399F}" presName="accent_3" presStyleCnt="0"/>
      <dgm:spPr/>
    </dgm:pt>
    <dgm:pt modelId="{6D8F470D-B2DF-4FF1-8325-F8968CD93D2E}" type="pres">
      <dgm:prSet presAssocID="{AEF3A7E2-785A-448A-8FF0-37BB9E5F399F}" presName="accentRepeatNode" presStyleLbl="solidFgAcc1" presStyleIdx="2" presStyleCnt="3"/>
      <dgm:spPr/>
    </dgm:pt>
  </dgm:ptLst>
  <dgm:cxnLst>
    <dgm:cxn modelId="{9F080969-9744-4CB3-87A6-A8D4E898312E}" type="presOf" srcId="{2C068037-B39F-4E51-B449-9B2893F1B989}" destId="{D5F5539F-7760-43F7-9CB9-AAA8CEEAF0C7}" srcOrd="0" destOrd="0" presId="urn:microsoft.com/office/officeart/2008/layout/VerticalCurvedList"/>
    <dgm:cxn modelId="{786DFF73-872E-4942-A22F-3360850D3D2A}" srcId="{55590C41-0541-4269-89B8-5B14BBBF592C}" destId="{AEF3A7E2-785A-448A-8FF0-37BB9E5F399F}" srcOrd="2" destOrd="0" parTransId="{C715D15F-4003-4AC3-ACD6-CB68C960521C}" sibTransId="{6EC47E15-1B85-4B12-BDDA-5E1AEE0574EA}"/>
    <dgm:cxn modelId="{E7D0E8DA-2766-414D-B37B-BA8E7B731154}" type="presOf" srcId="{BDC234DB-7358-4B0D-9981-D30AC03566E8}" destId="{18CC80A4-935D-4253-9620-491DE576AABD}" srcOrd="0" destOrd="0" presId="urn:microsoft.com/office/officeart/2008/layout/VerticalCurvedList"/>
    <dgm:cxn modelId="{B9CB193B-922C-42D6-B9CC-A2FCEA661E44}" type="presOf" srcId="{55590C41-0541-4269-89B8-5B14BBBF592C}" destId="{FD6314DA-767A-4C6E-8FDB-6155F7302D9A}" srcOrd="0" destOrd="0" presId="urn:microsoft.com/office/officeart/2008/layout/VerticalCurvedList"/>
    <dgm:cxn modelId="{475A9AF8-8199-458B-A9AC-B44F1BCF6A80}" srcId="{55590C41-0541-4269-89B8-5B14BBBF592C}" destId="{BDC234DB-7358-4B0D-9981-D30AC03566E8}" srcOrd="1" destOrd="0" parTransId="{74AF86FB-06E3-49D4-9CD0-F78D310D9616}" sibTransId="{583F0CC8-5DF8-49F3-8581-26D624AEA0D4}"/>
    <dgm:cxn modelId="{AA135D2A-B4B2-4E85-9E72-6C3039672F09}" srcId="{55590C41-0541-4269-89B8-5B14BBBF592C}" destId="{1BA9F5B8-875B-45BD-953D-AA59B42E410C}" srcOrd="0" destOrd="0" parTransId="{C084F227-001A-41F1-BA34-2EC95EAAE74C}" sibTransId="{2C068037-B39F-4E51-B449-9B2893F1B989}"/>
    <dgm:cxn modelId="{FD10CED5-2B96-4B66-AD26-B83D1F30D9E2}" type="presOf" srcId="{AEF3A7E2-785A-448A-8FF0-37BB9E5F399F}" destId="{6078DBE6-8C47-48FA-B287-943105849BD9}" srcOrd="0" destOrd="0" presId="urn:microsoft.com/office/officeart/2008/layout/VerticalCurvedList"/>
    <dgm:cxn modelId="{D07F1573-5EDB-467C-8B1F-4B1944AAD7B0}" type="presOf" srcId="{1BA9F5B8-875B-45BD-953D-AA59B42E410C}" destId="{39BD3975-2912-4689-A8ED-3909B04D7A4F}" srcOrd="0" destOrd="0" presId="urn:microsoft.com/office/officeart/2008/layout/VerticalCurvedList"/>
    <dgm:cxn modelId="{C8BFF2B8-D770-4BC4-99D3-9E76AA288366}" type="presParOf" srcId="{FD6314DA-767A-4C6E-8FDB-6155F7302D9A}" destId="{6DC6E207-07AF-4A53-BBD9-85012B78B559}" srcOrd="0" destOrd="0" presId="urn:microsoft.com/office/officeart/2008/layout/VerticalCurvedList"/>
    <dgm:cxn modelId="{4532BF3F-AA35-4CB6-BB9D-AC0BC6249524}" type="presParOf" srcId="{6DC6E207-07AF-4A53-BBD9-85012B78B559}" destId="{10AEBA3A-66EE-4F63-A322-9623F1E20286}" srcOrd="0" destOrd="0" presId="urn:microsoft.com/office/officeart/2008/layout/VerticalCurvedList"/>
    <dgm:cxn modelId="{8E063105-FA99-4D7A-881A-BC29E98ADB12}" type="presParOf" srcId="{10AEBA3A-66EE-4F63-A322-9623F1E20286}" destId="{8A2F8CF5-6F56-46F2-BAC4-DD8F3FC4E6F8}" srcOrd="0" destOrd="0" presId="urn:microsoft.com/office/officeart/2008/layout/VerticalCurvedList"/>
    <dgm:cxn modelId="{EF358764-D96F-485C-BE27-7CC4A460CF2C}" type="presParOf" srcId="{10AEBA3A-66EE-4F63-A322-9623F1E20286}" destId="{D5F5539F-7760-43F7-9CB9-AAA8CEEAF0C7}" srcOrd="1" destOrd="0" presId="urn:microsoft.com/office/officeart/2008/layout/VerticalCurvedList"/>
    <dgm:cxn modelId="{BD6B7663-CADB-43CF-A08D-8E527C03A12C}" type="presParOf" srcId="{10AEBA3A-66EE-4F63-A322-9623F1E20286}" destId="{2FA84E69-0EA8-4167-A6F7-C2E43B04BD3E}" srcOrd="2" destOrd="0" presId="urn:microsoft.com/office/officeart/2008/layout/VerticalCurvedList"/>
    <dgm:cxn modelId="{BC591782-C67F-4203-A118-F982082C85E6}" type="presParOf" srcId="{10AEBA3A-66EE-4F63-A322-9623F1E20286}" destId="{E494BF04-8DEE-4E7D-B02C-A2095D6A4479}" srcOrd="3" destOrd="0" presId="urn:microsoft.com/office/officeart/2008/layout/VerticalCurvedList"/>
    <dgm:cxn modelId="{6D5FD133-096B-4BB4-8CA9-2C7C227B3154}" type="presParOf" srcId="{6DC6E207-07AF-4A53-BBD9-85012B78B559}" destId="{39BD3975-2912-4689-A8ED-3909B04D7A4F}" srcOrd="1" destOrd="0" presId="urn:microsoft.com/office/officeart/2008/layout/VerticalCurvedList"/>
    <dgm:cxn modelId="{EC074BEF-1FF1-4B37-8054-5454468BCD9B}" type="presParOf" srcId="{6DC6E207-07AF-4A53-BBD9-85012B78B559}" destId="{79F177CE-3C1D-47BF-B036-F3548314EA64}" srcOrd="2" destOrd="0" presId="urn:microsoft.com/office/officeart/2008/layout/VerticalCurvedList"/>
    <dgm:cxn modelId="{B9592E7E-D566-411D-B2C9-FE64F525667D}" type="presParOf" srcId="{79F177CE-3C1D-47BF-B036-F3548314EA64}" destId="{76A307EA-1422-431B-BC3C-2FDB6EA56677}" srcOrd="0" destOrd="0" presId="urn:microsoft.com/office/officeart/2008/layout/VerticalCurvedList"/>
    <dgm:cxn modelId="{359595DA-07A4-4011-9E68-1576C1002A9D}" type="presParOf" srcId="{6DC6E207-07AF-4A53-BBD9-85012B78B559}" destId="{18CC80A4-935D-4253-9620-491DE576AABD}" srcOrd="3" destOrd="0" presId="urn:microsoft.com/office/officeart/2008/layout/VerticalCurvedList"/>
    <dgm:cxn modelId="{414EADD9-7589-40F2-A4CD-6E7295C565E2}" type="presParOf" srcId="{6DC6E207-07AF-4A53-BBD9-85012B78B559}" destId="{59A6CA2A-0CEB-49E6-9E89-9C689AEFEEC1}" srcOrd="4" destOrd="0" presId="urn:microsoft.com/office/officeart/2008/layout/VerticalCurvedList"/>
    <dgm:cxn modelId="{DCB75FAC-6BFF-4936-8EAB-C00834B39314}" type="presParOf" srcId="{59A6CA2A-0CEB-49E6-9E89-9C689AEFEEC1}" destId="{65B30A4B-3D40-445D-B9D7-523523A9CC4F}" srcOrd="0" destOrd="0" presId="urn:microsoft.com/office/officeart/2008/layout/VerticalCurvedList"/>
    <dgm:cxn modelId="{ABB01505-0F66-4E31-B188-DE705B0E6227}" type="presParOf" srcId="{6DC6E207-07AF-4A53-BBD9-85012B78B559}" destId="{6078DBE6-8C47-48FA-B287-943105849BD9}" srcOrd="5" destOrd="0" presId="urn:microsoft.com/office/officeart/2008/layout/VerticalCurvedList"/>
    <dgm:cxn modelId="{61539CBE-68C3-4B6C-936F-4F806CA1B1A6}" type="presParOf" srcId="{6DC6E207-07AF-4A53-BBD9-85012B78B559}" destId="{89A8C7AB-934E-4D33-A281-C8322BA466D3}" srcOrd="6" destOrd="0" presId="urn:microsoft.com/office/officeart/2008/layout/VerticalCurvedList"/>
    <dgm:cxn modelId="{A8FB1A20-410F-4C87-B8BA-8B004322F164}" type="presParOf" srcId="{89A8C7AB-934E-4D33-A281-C8322BA466D3}" destId="{6D8F470D-B2DF-4FF1-8325-F8968CD93D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DC9D-A894-483E-9530-D02CC58A755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DFDD-5FE4-46FF-BA95-408FF4C58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5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4343400"/>
            <a:ext cx="8382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382000" cy="411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048000" y="4572000"/>
            <a:ext cx="2895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943600" y="4572000"/>
            <a:ext cx="32004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458200" y="0"/>
            <a:ext cx="685800" cy="45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1000" y="22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715000"/>
            <a:ext cx="2286000" cy="1048871"/>
          </a:xfrm>
          <a:prstGeom prst="rect">
            <a:avLst/>
          </a:prstGeom>
        </p:spPr>
      </p:pic>
      <p:pic>
        <p:nvPicPr>
          <p:cNvPr id="14" name="Picture 13" descr="preservice teacher trainin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880" y="0"/>
            <a:ext cx="7498080" cy="5584775"/>
          </a:xfrm>
          <a:prstGeom prst="rect">
            <a:avLst/>
          </a:prstGeom>
        </p:spPr>
      </p:pic>
      <p:pic>
        <p:nvPicPr>
          <p:cNvPr id="23" name="Picture 22" descr="icon_twitter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6680" y="5593080"/>
            <a:ext cx="731520" cy="73152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276600" y="6400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@tdpnigeria.org</a:t>
            </a:r>
            <a:endParaRPr lang="en-US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facebook-69-150x15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45680" y="4819650"/>
            <a:ext cx="1188720" cy="118872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72200" y="6172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https://www.facebook.com/tdpnigeria</a:t>
            </a: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C6A7-59B0-44B7-A139-069AC396C93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Continuing Professional Development for Teacher-Educators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Introduction </a:t>
            </a:r>
            <a:r>
              <a:rPr lang="en-US" sz="3000" smtClean="0">
                <a:solidFill>
                  <a:schemeClr val="accent6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to ECCE &amp; PES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Development Team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277465"/>
            <a:ext cx="3886200" cy="533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association with the National Commission for Colleges of Education, Abuja</a:t>
            </a: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43168" y="57912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2015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289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THESE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2514600"/>
            <a:ext cx="2443163" cy="2667000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2238375" cy="2590800"/>
          </a:xfrm>
        </p:spPr>
      </p:pic>
    </p:spTree>
    <p:extLst>
      <p:ext uri="{BB962C8B-B14F-4D97-AF65-F5344CB8AC3E}">
        <p14:creationId xmlns:p14="http://schemas.microsoft.com/office/powerpoint/2010/main" val="9018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Early Childhood Care Education &amp; Primary Education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 smtClean="0"/>
              <a:t>Rethinking</a:t>
            </a:r>
          </a:p>
          <a:p>
            <a:r>
              <a:rPr lang="en-ZA" dirty="0" smtClean="0"/>
              <a:t>Identify other variables that can facilitate effective teaching and learning process in ECCE &amp; PE classes.</a:t>
            </a:r>
          </a:p>
          <a:p>
            <a:r>
              <a:rPr lang="en-ZA" dirty="0" smtClean="0"/>
              <a:t>Which types of learning resources can we use for successful teaching and learning in an ECCE/PE class?</a:t>
            </a:r>
          </a:p>
          <a:p>
            <a:r>
              <a:rPr lang="en-ZA" dirty="0" smtClean="0"/>
              <a:t>Suggest ways of coping with over population in ECCE/PE classes experienced in public schools. </a:t>
            </a:r>
          </a:p>
        </p:txBody>
      </p:sp>
    </p:spTree>
    <p:extLst>
      <p:ext uri="{BB962C8B-B14F-4D97-AF65-F5344CB8AC3E}">
        <p14:creationId xmlns:p14="http://schemas.microsoft.com/office/powerpoint/2010/main" val="6794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purpose of the ECCE/PE module :</a:t>
            </a:r>
          </a:p>
          <a:p>
            <a:r>
              <a:rPr lang="en-US" dirty="0" smtClean="0"/>
              <a:t>Orientation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on the new curriculum.</a:t>
            </a:r>
          </a:p>
          <a:p>
            <a:r>
              <a:rPr lang="en-US" dirty="0" smtClean="0"/>
              <a:t>Refresher courses on new course content on ECCE/PE.</a:t>
            </a:r>
          </a:p>
          <a:p>
            <a:r>
              <a:rPr lang="en-US" dirty="0" smtClean="0"/>
              <a:t>Integration of appropriate technologies and learning resources. </a:t>
            </a:r>
          </a:p>
          <a:p>
            <a:r>
              <a:rPr lang="en-US" dirty="0" smtClean="0"/>
              <a:t>New pedagogies and skills for the operation of basic instructional aids.</a:t>
            </a:r>
          </a:p>
          <a:p>
            <a:r>
              <a:rPr lang="en-US" dirty="0" smtClean="0"/>
              <a:t>More inclusive classroom practice to accommodate greater diversity.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Early Childhood Care Education &amp; Primary Education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Content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1.Orientation to curriculum reform in ECCE &amp; PED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2. Teaching in ECCE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3. </a:t>
            </a:r>
            <a:r>
              <a:rPr lang="en-GB" dirty="0">
                <a:solidFill>
                  <a:schemeClr val="tx1"/>
                </a:solidFill>
              </a:rPr>
              <a:t>Nigerian Languages in Primary Education.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4. </a:t>
            </a:r>
            <a:r>
              <a:rPr lang="en-GB" dirty="0">
                <a:solidFill>
                  <a:schemeClr val="tx1"/>
                </a:solidFill>
              </a:rPr>
              <a:t>Introduction of </a:t>
            </a:r>
            <a:r>
              <a:rPr lang="en-GB" dirty="0" err="1">
                <a:solidFill>
                  <a:schemeClr val="tx1"/>
                </a:solidFill>
              </a:rPr>
              <a:t>Ajami</a:t>
            </a:r>
            <a:r>
              <a:rPr lang="en-GB" dirty="0">
                <a:solidFill>
                  <a:schemeClr val="tx1"/>
                </a:solidFill>
              </a:rPr>
              <a:t> as Medium of Writing.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dirty="0" smtClean="0">
                <a:solidFill>
                  <a:schemeClr val="tx1"/>
                </a:solidFill>
              </a:rPr>
              <a:t>. Creating and maintaining an appropriate learning environment.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6</a:t>
            </a:r>
            <a:r>
              <a:rPr lang="en-GB" dirty="0" smtClean="0">
                <a:solidFill>
                  <a:schemeClr val="tx1"/>
                </a:solidFill>
              </a:rPr>
              <a:t>. Activity-based classrooms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5. Music and Dance.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95262" lvl="1" indent="0" algn="ctr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All based on practical examples</a:t>
            </a:r>
            <a:endParaRPr lang="en-GB" dirty="0">
              <a:solidFill>
                <a:srgbClr val="FF0000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two (2) types of traditional dance performed in your community during rituals and festive ceremonies.</a:t>
            </a:r>
          </a:p>
          <a:p>
            <a:r>
              <a:rPr lang="en-US" dirty="0" smtClean="0"/>
              <a:t>List and explain the materials used in production of traditional musical instruments in your community.</a:t>
            </a:r>
          </a:p>
          <a:p>
            <a:r>
              <a:rPr lang="en-US" dirty="0" smtClean="0"/>
              <a:t>Plan, teach and reflect upon a lesson using the music and dance important in the development of culture in your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r>
              <a:rPr lang="en-GB" smtClean="0"/>
              <a:t>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Traditional approach in teaching</a:t>
            </a:r>
            <a:endParaRPr lang="en-GB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267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USER\Desktop\OER PICTURES\cone-of-experi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762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132138" y="836613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i="1"/>
              <a:t>Cone of experience</a:t>
            </a:r>
          </a:p>
        </p:txBody>
      </p:sp>
      <p:pic>
        <p:nvPicPr>
          <p:cNvPr id="6" name="Picture 5" descr="C:\Users\USER\Desktop\OER 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3886201"/>
            <a:ext cx="2902121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81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But does this apply to young children?</a:t>
            </a:r>
            <a:endParaRPr lang="en-ZA" sz="3600" b="1" dirty="0" smtClean="0"/>
          </a:p>
        </p:txBody>
      </p:sp>
      <p:pic>
        <p:nvPicPr>
          <p:cNvPr id="14341" name="Picture 5" descr="http://i.dailymail.co.uk/i/pix/2008/02_01/philoDM0602_468x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44577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474663" y="57864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sz="1800">
                <a:solidFill>
                  <a:schemeClr val="tx1"/>
                </a:solidFill>
                <a:latin typeface="Arial" panose="020B0604020202020204" pitchFamily="34" charset="0"/>
              </a:rPr>
              <a:t>http://www.dailymail.co.uk/news/article-512649/Children-young-FIVE-philosophy-lessons--questions-asked.html</a:t>
            </a:r>
          </a:p>
        </p:txBody>
      </p:sp>
      <p:pic>
        <p:nvPicPr>
          <p:cNvPr id="14343" name="Picture 7" descr="http://cdn.babyworld.co.uk/wp-content/uploads/2011/05/askwh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360488"/>
            <a:ext cx="1695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7164388" y="1360488"/>
            <a:ext cx="13493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sz="500">
                <a:solidFill>
                  <a:schemeClr val="tx1"/>
                </a:solidFill>
                <a:latin typeface="Arial" panose="020B0604020202020204" pitchFamily="34" charset="0"/>
              </a:rPr>
              <a:t>ttps://www.google.co.za/search?hl=en&amp;site=imghp&amp;tbm=isch&amp;source=hp&amp;biw=1242&amp;bih=606&amp;q=children+asking+questions&amp;oq=children+as&amp;gs_l=img.1.0.0l10.3682.15713.0.18096.13.10.1.2.3.0.289.2255.2-9.9.0.msedr...0...1ac.1.64.img..1.12.2267.Z8LWR64h2xs#imgrc=VZ03ZyF1pRDnnM%253A%3BdrGQVlLy9xJCBM%3Bhttp%253A%252F%252Fcdn.babyworld.co.uk%252Fwp-content%252Fuploads%252F2011%252F05%252Faskwhy.gif%3Bhttp%253A%252F%252Fbabyworld.co.uk%252F2011%252F05%252Fwhy-children-ask-why%252F%3B178%3B138</a:t>
            </a:r>
          </a:p>
        </p:txBody>
      </p:sp>
      <p:pic>
        <p:nvPicPr>
          <p:cNvPr id="14345" name="Picture 9" descr="http://www.khululeka.org.za/images/page8/imag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852738"/>
            <a:ext cx="3286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4"/>
          <p:cNvSpPr>
            <a:spLocks noChangeArrowheads="1"/>
          </p:cNvSpPr>
          <p:nvPr/>
        </p:nvSpPr>
        <p:spPr bwMode="auto">
          <a:xfrm flipV="1">
            <a:off x="5227638" y="5275263"/>
            <a:ext cx="34591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665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sz="800">
                <a:solidFill>
                  <a:schemeClr val="tx1"/>
                </a:solidFill>
                <a:latin typeface="Arial" panose="020B0604020202020204" pitchFamily="34" charset="0"/>
              </a:rPr>
              <a:t>https://www.google.co.za/search?hl=en&amp;site=imghp&amp;tbm=isch&amp;source=hp&amp;biw=1242&amp;bih=606&amp;q=children+asking+questions&amp;oq=children+as&amp;gs_l=img.1.0.0l10.3670.11113.0.13420.11.9.0.2.2.0.256.1922.2-8.8.0.msedr...0...1ac.1.64.img..1.10.1934.0GNS_jfshdE#imgrc=a4PjLspJTEcPoM%253A%3BSwd_zjhMrTSgsM%3Bhttp%253A%252F%252Fwww.khululeka.org.za%252Fimages%252Fpage8%252Fimage5.png%3Bhttp%253A%252F%252Fwww.khululeka.org.za%252Fthe-highscope-educational-approach-2%3B345%3B259</a:t>
            </a:r>
          </a:p>
        </p:txBody>
      </p:sp>
    </p:spTree>
    <p:extLst>
      <p:ext uri="{BB962C8B-B14F-4D97-AF65-F5344CB8AC3E}">
        <p14:creationId xmlns:p14="http://schemas.microsoft.com/office/powerpoint/2010/main" val="33604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What are the assessment tasks?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 TLM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15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Assessment tasks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Reflection</a:t>
            </a:r>
          </a:p>
          <a:p>
            <a:r>
              <a:rPr lang="en-ZA" dirty="0" smtClean="0"/>
              <a:t>Application</a:t>
            </a:r>
          </a:p>
          <a:p>
            <a:r>
              <a:rPr lang="en-ZA" dirty="0" smtClean="0"/>
              <a:t>Consolidation</a:t>
            </a:r>
          </a:p>
          <a:p>
            <a:r>
              <a:rPr lang="en-ZA" dirty="0" smtClean="0"/>
              <a:t>All linked to professional portfolio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7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/>
          <a:lstStyle/>
          <a:p>
            <a:r>
              <a:rPr lang="en-ZA" altLang="en-US" smtClean="0"/>
              <a:t>Warm up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/>
          <a:lstStyle/>
          <a:p>
            <a:r>
              <a:rPr lang="en-ZA" altLang="en-US" sz="2400" dirty="0" smtClean="0"/>
              <a:t>Consider the following images. What do they suggest about how we should approach </a:t>
            </a:r>
            <a:r>
              <a:rPr lang="en-ZA" altLang="en-US" sz="2400" smtClean="0"/>
              <a:t>this session</a:t>
            </a:r>
            <a:r>
              <a:rPr lang="en-ZA" altLang="en-US" sz="2400" dirty="0" smtClean="0"/>
              <a:t>?</a:t>
            </a:r>
          </a:p>
          <a:p>
            <a:endParaRPr lang="en-ZA" alt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40000"/>
            <a:ext cx="2298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40000"/>
            <a:ext cx="2705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924175"/>
            <a:ext cx="3117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Any final questions?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Try to complete the first two units and email me the first assignment at: XXX@XXX</a:t>
            </a:r>
          </a:p>
          <a:p>
            <a:r>
              <a:rPr lang="en-ZA" dirty="0" smtClean="0"/>
              <a:t>Before we meet again on: XXXXXX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28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552" y="5715000"/>
            <a:ext cx="3110323" cy="10657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0"/>
            <a:ext cx="8648075" cy="54113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>
            <a:normAutofit/>
            <a:scene3d>
              <a:camera prst="isometricRightUp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6600" b="1" dirty="0" smtClean="0"/>
              <a:t>Thank you for participating</a:t>
            </a:r>
            <a:endParaRPr lang="en-US" sz="6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28600" y="4724400"/>
            <a:ext cx="610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180000" rIns="0" bIns="18000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1304925"/>
            <a:ext cx="7315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College teams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Team leader</a:t>
            </a:r>
          </a:p>
          <a:p>
            <a:r>
              <a:rPr lang="en-ZA" dirty="0" smtClean="0"/>
              <a:t>Orientation</a:t>
            </a:r>
          </a:p>
          <a:p>
            <a:r>
              <a:rPr lang="en-ZA" dirty="0" smtClean="0"/>
              <a:t>Induction</a:t>
            </a:r>
          </a:p>
          <a:p>
            <a:r>
              <a:rPr lang="en-ZA" dirty="0" smtClean="0"/>
              <a:t>Core and elective module allocations</a:t>
            </a:r>
          </a:p>
          <a:p>
            <a:r>
              <a:rPr lang="en-ZA" dirty="0" smtClean="0"/>
              <a:t>Portfolios and final assessment</a:t>
            </a:r>
          </a:p>
          <a:p>
            <a:r>
              <a:rPr lang="en-ZA" dirty="0" smtClean="0"/>
              <a:t>Student feedback</a:t>
            </a:r>
          </a:p>
          <a:p>
            <a:r>
              <a:rPr lang="en-ZA" dirty="0" smtClean="0"/>
              <a:t>Certification/graduation</a:t>
            </a:r>
          </a:p>
          <a:p>
            <a:r>
              <a:rPr lang="en-ZA" dirty="0" smtClean="0"/>
              <a:t>Formative monitoring and </a:t>
            </a:r>
            <a:r>
              <a:rPr lang="en-ZA" smtClean="0"/>
              <a:t>evaluaton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34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/>
          </a:bodyPr>
          <a:lstStyle/>
          <a:p>
            <a:r>
              <a:rPr lang="en-ZA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ECCE/PE GROUP: Overview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98256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4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Let’s know ourselves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 TLM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1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Early Childhood Care Education (ECCE) and Primary Education (PE)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Let’s know ourselves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Break into pairs.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Each member of the pair should interview his/her colleague to find out: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His/her name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His/her subject(s)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His/her most meaningful teaching or learning experience.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When ready, each member of the pair introduces his/her partner to the rest of the group.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Overview of the module</a:t>
            </a:r>
            <a:b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The module introduces ECCE &amp; PE courses as an elective component of the NCCE-TDP Continuing Professional Development Programme for teacher educators.</a:t>
            </a:r>
            <a:b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This module is divided into seven units to facilitate accomplishment, understanding and assessment of the programme. It starts with an introduction and a statement of objective followed by expected learning outcomes, methodology and appropriate instructional technology and learning resources.</a:t>
            </a:r>
            <a:b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-228600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Overview of the ECCE &amp; PES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06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Warm-up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 smtClean="0"/>
              <a:t>Brainstorm</a:t>
            </a:r>
            <a:r>
              <a:rPr lang="en-ZA" dirty="0"/>
              <a:t> </a:t>
            </a:r>
            <a:r>
              <a:rPr lang="en-ZA" dirty="0" smtClean="0"/>
              <a:t>on the following:</a:t>
            </a:r>
          </a:p>
          <a:p>
            <a:r>
              <a:rPr lang="en-ZA" dirty="0" smtClean="0"/>
              <a:t>Reflect on how you were taught in your Primary School days.</a:t>
            </a:r>
          </a:p>
          <a:p>
            <a:r>
              <a:rPr lang="en-ZA" dirty="0" smtClean="0"/>
              <a:t>Compare that with how our students teach in the primary schools today.</a:t>
            </a:r>
          </a:p>
          <a:p>
            <a:r>
              <a:rPr lang="en-ZA" dirty="0" smtClean="0"/>
              <a:t>Examine the differences.</a:t>
            </a:r>
          </a:p>
          <a:p>
            <a:r>
              <a:rPr lang="en-ZA" dirty="0" smtClean="0"/>
              <a:t>Consider your  school entry age with that of our children.</a:t>
            </a:r>
          </a:p>
          <a:p>
            <a:r>
              <a:rPr lang="en-ZA" dirty="0" smtClean="0"/>
              <a:t>Explain the implications of both.</a:t>
            </a:r>
          </a:p>
          <a:p>
            <a:r>
              <a:rPr lang="en-ZA" dirty="0" smtClean="0"/>
              <a:t>Discuss and explain the challenges which teacher-Educators would face in training ECCE and PES</a:t>
            </a:r>
            <a:r>
              <a:rPr lang="en-ZA" dirty="0"/>
              <a:t> </a:t>
            </a:r>
            <a:r>
              <a:rPr lang="en-ZA" dirty="0" smtClean="0"/>
              <a:t>teachers.</a:t>
            </a:r>
          </a:p>
        </p:txBody>
      </p:sp>
    </p:spTree>
    <p:extLst>
      <p:ext uri="{BB962C8B-B14F-4D97-AF65-F5344CB8AC3E}">
        <p14:creationId xmlns:p14="http://schemas.microsoft.com/office/powerpoint/2010/main" val="24630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51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453</Words>
  <Application>Microsoft Office PowerPoint</Application>
  <PresentationFormat>On-screen Show (4:3)</PresentationFormat>
  <Paragraphs>95</Paragraphs>
  <Slides>22</Slides>
  <Notes>4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Sans Unicode</vt:lpstr>
      <vt:lpstr>Osaka</vt:lpstr>
      <vt:lpstr>Times</vt:lpstr>
      <vt:lpstr>Wingdings 3</vt:lpstr>
      <vt:lpstr>Office Theme</vt:lpstr>
      <vt:lpstr>Continuing Professional Development for Teacher-Educators CPDC Introduction to ECCE &amp; PES  CPDC Development Team </vt:lpstr>
      <vt:lpstr>Warm up activity</vt:lpstr>
      <vt:lpstr>College teams</vt:lpstr>
      <vt:lpstr>ECCE/PE GROUP: Overview</vt:lpstr>
      <vt:lpstr>Let’s know ourselves</vt:lpstr>
      <vt:lpstr>PowerPoint Presentation</vt:lpstr>
      <vt:lpstr>Overview of the module The module introduces ECCE &amp; PE courses as an elective component of the NCCE-TDP Continuing Professional Development Programme for teacher educators. This module is divided into seven units to facilitate accomplishment, understanding and assessment of the programme. It starts with an introduction and a statement of objective followed by expected learning outcomes, methodology and appropriate instructional technology and learning resources. </vt:lpstr>
      <vt:lpstr>Warm-up</vt:lpstr>
      <vt:lpstr>LOOK AT THIS</vt:lpstr>
      <vt:lpstr>AND THESE</vt:lpstr>
      <vt:lpstr>Early Childhood Care Education &amp; Primary Education </vt:lpstr>
      <vt:lpstr>Purpose</vt:lpstr>
      <vt:lpstr>PowerPoint Presentation</vt:lpstr>
      <vt:lpstr>ACTIVITY</vt:lpstr>
      <vt:lpstr>Traditional approach in teaching</vt:lpstr>
      <vt:lpstr>PowerPoint Presentation</vt:lpstr>
      <vt:lpstr>But does this apply to young children?</vt:lpstr>
      <vt:lpstr>What are the assessment tasks?</vt:lpstr>
      <vt:lpstr>Assessment tasks</vt:lpstr>
      <vt:lpstr>Any final questions?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main heading Insert presentation sub-heading  Name of presenter</dc:title>
  <dc:creator>LAWERENCE</dc:creator>
  <cp:lastModifiedBy>TDPL</cp:lastModifiedBy>
  <cp:revision>129</cp:revision>
  <dcterms:created xsi:type="dcterms:W3CDTF">2013-10-08T15:42:48Z</dcterms:created>
  <dcterms:modified xsi:type="dcterms:W3CDTF">2015-10-06T11:24:05Z</dcterms:modified>
</cp:coreProperties>
</file>